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3">
  <p:sldMasterIdLst>
    <p:sldMasterId id="2147483648" r:id="rId1"/>
    <p:sldMasterId id="2147483650" r:id="rId2"/>
    <p:sldMasterId id="2147483663" r:id="rId3"/>
  </p:sldMasterIdLst>
  <p:notesMasterIdLst>
    <p:notesMasterId r:id="rId27"/>
  </p:notesMasterIdLst>
  <p:handoutMasterIdLst>
    <p:handoutMasterId r:id="rId28"/>
  </p:handoutMasterIdLst>
  <p:sldIdLst>
    <p:sldId id="256" r:id="rId4"/>
    <p:sldId id="319" r:id="rId5"/>
    <p:sldId id="390" r:id="rId6"/>
    <p:sldId id="387" r:id="rId7"/>
    <p:sldId id="373" r:id="rId8"/>
    <p:sldId id="389" r:id="rId9"/>
    <p:sldId id="392" r:id="rId10"/>
    <p:sldId id="393" r:id="rId11"/>
    <p:sldId id="394" r:id="rId12"/>
    <p:sldId id="391" r:id="rId13"/>
    <p:sldId id="395" r:id="rId14"/>
    <p:sldId id="396" r:id="rId15"/>
    <p:sldId id="397" r:id="rId16"/>
    <p:sldId id="398" r:id="rId17"/>
    <p:sldId id="400" r:id="rId18"/>
    <p:sldId id="399" r:id="rId19"/>
    <p:sldId id="401" r:id="rId20"/>
    <p:sldId id="384" r:id="rId21"/>
    <p:sldId id="402" r:id="rId22"/>
    <p:sldId id="404" r:id="rId23"/>
    <p:sldId id="405" r:id="rId24"/>
    <p:sldId id="385" r:id="rId25"/>
    <p:sldId id="371" r:id="rId26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da Cherkaoui" initials="AC" lastIdx="14" clrIdx="0">
    <p:extLst>
      <p:ext uri="{19B8F6BF-5375-455C-9EA6-DF929625EA0E}">
        <p15:presenceInfo xmlns:p15="http://schemas.microsoft.com/office/powerpoint/2012/main" userId="Aida Cherkaou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9" autoAdjust="0"/>
    <p:restoredTop sz="93981" autoAdjust="0"/>
  </p:normalViewPr>
  <p:slideViewPr>
    <p:cSldViewPr>
      <p:cViewPr varScale="1">
        <p:scale>
          <a:sx n="77" d="100"/>
          <a:sy n="77" d="100"/>
        </p:scale>
        <p:origin x="9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/>
          <a:lstStyle>
            <a:lvl1pPr algn="l">
              <a:defRPr sz="1300"/>
            </a:lvl1pPr>
          </a:lstStyle>
          <a:p>
            <a:r>
              <a:rPr lang="fr-FR"/>
              <a:t>Formation des équipes des Career Centers  Concilier vie professionnelle - vie privée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/>
          <a:lstStyle>
            <a:lvl1pPr algn="r">
              <a:defRPr sz="1300"/>
            </a:lvl1pPr>
          </a:lstStyle>
          <a:p>
            <a:fld id="{83C65D29-2BDB-4E83-83FE-35610CA72BDB}" type="datetimeFigureOut">
              <a:rPr lang="fr-FR" smtClean="0"/>
              <a:pPr/>
              <a:t>22/06/2019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 anchor="b"/>
          <a:lstStyle>
            <a:lvl1pPr algn="r">
              <a:defRPr sz="1300"/>
            </a:lvl1pPr>
          </a:lstStyle>
          <a:p>
            <a:fld id="{12AC3C5A-718A-4756-A6A6-4C23459D5E7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612709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/>
          <a:lstStyle>
            <a:lvl1pPr algn="l">
              <a:defRPr sz="1300"/>
            </a:lvl1pPr>
          </a:lstStyle>
          <a:p>
            <a:r>
              <a:rPr lang="fr-FR"/>
              <a:t>Formation des équipes des Career Centers  Concilier vie professionnelle - vie privée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/>
          <a:lstStyle>
            <a:lvl1pPr algn="r">
              <a:defRPr sz="1300"/>
            </a:lvl1pPr>
          </a:lstStyle>
          <a:p>
            <a:fld id="{4AEE9F49-4CBA-4CF0-B0AD-D46E4E9BE50E}" type="datetimeFigureOut">
              <a:rPr lang="fr-FR" smtClean="0"/>
              <a:pPr/>
              <a:t>22/06/2019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7" tIns="47839" rIns="95677" bIns="4783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5677" tIns="47839" rIns="95677" bIns="4783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5677" tIns="47839" rIns="95677" bIns="47839" rtlCol="0" anchor="b"/>
          <a:lstStyle>
            <a:lvl1pPr algn="r">
              <a:defRPr sz="1300"/>
            </a:lvl1pPr>
          </a:lstStyle>
          <a:p>
            <a:fld id="{6CB02158-BDFA-44BE-BF3F-DECF2063EFE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927374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dirty="0"/>
              <a:t>Formation des équipes des Career Centers  Concilier vie professionnelle - vie privée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B02158-BDFA-44BE-BF3F-DECF2063EFE4}" type="slidenum">
              <a:rPr lang="fr-FR" smtClean="0"/>
              <a:pPr/>
              <a:t>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698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fr-FR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0478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5 comment tire t-on les informations de ce point ? Les </a:t>
            </a:r>
            <a:r>
              <a:rPr lang="fr-FR" dirty="0" err="1"/>
              <a:t>sourcés</a:t>
            </a:r>
            <a:r>
              <a:rPr lang="fr-FR" dirty="0"/>
              <a:t> vont toujours se vendre mieux qu’ils ne sont, j’ai du mal a visualiser…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Formation des équipes des Career Centers  Concilier vie professionnelle - vie privée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B02158-BDFA-44BE-BF3F-DECF2063EFE4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4392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Formation des équipes des Career Centers  Concilier vie professionnelle - vie privée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B02158-BDFA-44BE-BF3F-DECF2063EFE4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702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CCED-5971-4E7B-9D6D-C1D13C8AD46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9EEE7-D45A-402A-8C50-C7686C3FACD8}" type="datetime1">
              <a:rPr lang="fr-FR"/>
              <a:pPr>
                <a:defRPr/>
              </a:pPr>
              <a:t>22/06/2019</a:t>
            </a:fld>
            <a:endParaRPr lang="fr-FR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Gérer le changement</a:t>
            </a: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E52B-5362-4E18-A881-C3BA7912A73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72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CCED-5971-4E7B-9D6D-C1D13C8AD4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023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18" descr="background-0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9144000" cy="604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" descr="Logo-header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83693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71868" y="62865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1">
                <a:solidFill>
                  <a:srgbClr val="FF0000"/>
                </a:solidFill>
              </a:defRPr>
            </a:lvl1pPr>
          </a:lstStyle>
          <a:p>
            <a:fld id="{257ACCED-5971-4E7B-9D6D-C1D13C8AD461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12" descr="background-02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47298"/>
            <a:ext cx="9144000" cy="579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9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6123447"/>
            <a:ext cx="9144000" cy="4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1" descr="Logo-footer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519113" y="6357960"/>
            <a:ext cx="81549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3700" y="6368469"/>
            <a:ext cx="8420099" cy="282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130335"/>
            <a:ext cx="9144000" cy="43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87662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tioncarriere.ma/job/66ee51ab2f7293cd426c57f6cf4f6de7.html?src=pj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79512" y="3212976"/>
            <a:ext cx="8229600" cy="852126"/>
          </a:xfrm>
          <a:prstGeom prst="rect">
            <a:avLst/>
          </a:prstGeom>
        </p:spPr>
        <p:txBody>
          <a:bodyPr/>
          <a:lstStyle/>
          <a:p>
            <a:r>
              <a:rPr lang="fr-FR" sz="2800" b="1" i="1" dirty="0" smtClean="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rPr>
              <a:t>FORMATION SOURCING </a:t>
            </a:r>
            <a:br>
              <a:rPr lang="fr-FR" sz="2800" b="1" i="1" dirty="0" smtClean="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rPr>
            </a:br>
            <a:r>
              <a:rPr lang="fr-FR" sz="2800" b="1" i="1" dirty="0" smtClean="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rPr>
              <a:t/>
            </a:r>
            <a:br>
              <a:rPr lang="fr-FR" sz="2800" b="1" i="1" dirty="0" smtClean="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rPr>
            </a:br>
            <a:r>
              <a:rPr lang="fr-FR" sz="2800" b="1" i="1" dirty="0" smtClean="0">
                <a:solidFill>
                  <a:schemeClr val="bg1"/>
                </a:solidFill>
                <a:latin typeface="Gill Sans MT" panose="020B0502020104020203" pitchFamily="34" charset="0"/>
                <a:ea typeface="+mn-ea"/>
                <a:cs typeface="+mn-cs"/>
              </a:rPr>
              <a:t>DÉMARCHE ET OUTILS DE SUIVI</a:t>
            </a:r>
            <a:endParaRPr lang="fr-FR" sz="2800" b="1" i="1" dirty="0">
              <a:solidFill>
                <a:schemeClr val="bg1"/>
              </a:solidFill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65E2B304-0435-464F-8538-18F285BAF1FF}" type="slidenum">
              <a:rPr lang="fr-FR" sz="1200" smtClean="0">
                <a:latin typeface="Gill Sans" panose="020B0604020202020204"/>
              </a:rPr>
              <a:pPr algn="ctr"/>
              <a:t>0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225" y="958850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Comprendre </a:t>
            </a:r>
            <a:r>
              <a:rPr lang="fr-FR" dirty="0">
                <a:solidFill>
                  <a:srgbClr val="17375E"/>
                </a:solidFill>
                <a:latin typeface="Gill Sans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le besoin de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l’entreprise</a:t>
            </a:r>
          </a:p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Rédaction </a:t>
            </a: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de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l’annonce</a:t>
            </a:r>
            <a:endParaRPr lang="fr-FR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Identifier </a:t>
            </a: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les canaux de </a:t>
            </a:r>
            <a:r>
              <a:rPr lang="fr-FR" dirty="0" err="1" smtClean="0">
                <a:solidFill>
                  <a:srgbClr val="17375E"/>
                </a:solidFill>
                <a:latin typeface="Gill Sans" panose="020B0604020202020204" charset="0"/>
              </a:rPr>
              <a:t>sourcing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 (Internes/Externes)</a:t>
            </a:r>
          </a:p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Diffusion </a:t>
            </a: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de l’annonce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:</a:t>
            </a:r>
            <a:endParaRPr lang="fr-FR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Sélection des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candidats :</a:t>
            </a:r>
          </a:p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Réunion d’information des candidats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présélectionnés</a:t>
            </a:r>
            <a:endParaRPr lang="fr-FR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Sélection des candidats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à la suite des outputs </a:t>
            </a: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de la réunion</a:t>
            </a:r>
          </a:p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Préparation des candidats (CV, entretien, pitch,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etc.)</a:t>
            </a:r>
            <a:endParaRPr lang="fr-FR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Sélection définitive des candidats prêts pour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l’emploi</a:t>
            </a:r>
          </a:p>
          <a:p>
            <a:pPr marL="514350" lvl="0" indent="-5143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Envoi </a:t>
            </a:r>
            <a:r>
              <a:rPr lang="fr-FR" dirty="0">
                <a:solidFill>
                  <a:srgbClr val="17375E"/>
                </a:solidFill>
                <a:latin typeface="Gill Sans" panose="020B0604020202020204" charset="0"/>
              </a:rPr>
              <a:t>des CV à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 charset="0"/>
              </a:rPr>
              <a:t>l’entreprise</a:t>
            </a:r>
            <a:endParaRPr lang="fr-FR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285750" lvl="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dirty="0">
              <a:solidFill>
                <a:srgbClr val="17375E"/>
              </a:solidFill>
              <a:latin typeface="Gill Sans" panose="020B0604020202020204" charset="0"/>
            </a:endParaRPr>
          </a:p>
        </p:txBody>
      </p:sp>
      <p:sp>
        <p:nvSpPr>
          <p:cNvPr id="6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 dirty="0"/>
              <a:t>PROCESSUS DE </a:t>
            </a:r>
            <a:r>
              <a:rPr lang="fr-FR" altLang="en-US" dirty="0" smtClean="0"/>
              <a:t>SOURCING – LES 10 </a:t>
            </a:r>
            <a:r>
              <a:rPr lang="fr-FR" altLang="en-US" dirty="0"/>
              <a:t>ÉTAPES CLÉS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DD8704E3-29AD-4E7A-ABAD-81B4600E2AA4}" type="slidenum">
              <a:rPr lang="fr-FR" sz="1200" smtClean="0">
                <a:latin typeface="Gill Sans" panose="020B0604020202020204"/>
              </a:rPr>
              <a:pPr algn="ctr"/>
              <a:t>9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51733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225" y="958850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Vous </a:t>
            </a: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avez reçu le mail suivant de l’entreprise Horizon 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 :</a:t>
            </a:r>
            <a:endParaRPr lang="fr-FR" sz="2000" i="1" dirty="0" smtClean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000" i="1" dirty="0" smtClean="0">
                <a:solidFill>
                  <a:srgbClr val="17375E"/>
                </a:solidFill>
                <a:latin typeface="Gill Sans" panose="020B0604020202020204" charset="0"/>
              </a:rPr>
              <a:t>«</a:t>
            </a:r>
            <a:r>
              <a:rPr lang="fr-FR" sz="2000" i="1" dirty="0">
                <a:solidFill>
                  <a:srgbClr val="17375E"/>
                </a:solidFill>
                <a:latin typeface="Gill Sans" panose="020B0604020202020204" charset="0"/>
              </a:rPr>
              <a:t> Notre entreprise est à la recherche de 5 boiseurs. Merci de nous envoyer des CV dans les meilleurs délais </a:t>
            </a:r>
            <a:r>
              <a:rPr lang="fr-FR" sz="2000" i="1" dirty="0" smtClean="0">
                <a:solidFill>
                  <a:srgbClr val="17375E"/>
                </a:solidFill>
                <a:latin typeface="Gill Sans" panose="020B0604020202020204" charset="0"/>
              </a:rPr>
              <a:t>»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000" i="1" dirty="0">
                <a:solidFill>
                  <a:srgbClr val="17375E"/>
                </a:solidFill>
                <a:latin typeface="Gill Sans" panose="020B0604020202020204" charset="0"/>
              </a:rPr>
              <a:t>Cordialement</a:t>
            </a:r>
            <a:r>
              <a:rPr lang="fr-FR" sz="2000" i="1" dirty="0" smtClean="0">
                <a:solidFill>
                  <a:srgbClr val="17375E"/>
                </a:solidFill>
                <a:latin typeface="Gill Sans" panose="020B0604020202020204" charset="0"/>
              </a:rPr>
              <a:t>,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000" i="1" dirty="0">
                <a:solidFill>
                  <a:srgbClr val="17375E"/>
                </a:solidFill>
                <a:latin typeface="Gill Sans" panose="020B0604020202020204" charset="0"/>
              </a:rPr>
              <a:t>Mourad </a:t>
            </a:r>
            <a:r>
              <a:rPr lang="fr-FR" sz="2000" i="1" dirty="0" err="1" smtClean="0">
                <a:solidFill>
                  <a:srgbClr val="17375E"/>
                </a:solidFill>
                <a:latin typeface="Gill Sans" panose="020B0604020202020204" charset="0"/>
              </a:rPr>
              <a:t>Benalla</a:t>
            </a:r>
            <a:r>
              <a:rPr lang="fr-FR" sz="2000" i="1" dirty="0" smtClean="0">
                <a:solidFill>
                  <a:srgbClr val="17375E"/>
                </a:solidFill>
                <a:latin typeface="Gill Sans" panose="020B0604020202020204" charset="0"/>
              </a:rPr>
              <a:t> - DRH</a:t>
            </a:r>
            <a:endParaRPr lang="fr-FR" sz="2000" dirty="0" smtClean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000" b="1" dirty="0" smtClean="0">
                <a:solidFill>
                  <a:srgbClr val="17375E"/>
                </a:solidFill>
                <a:latin typeface="Gill Sans" panose="020B0604020202020204" charset="0"/>
              </a:rPr>
              <a:t>Décortiquons </a:t>
            </a:r>
            <a:r>
              <a:rPr lang="fr-FR" sz="2000" b="1" dirty="0">
                <a:solidFill>
                  <a:srgbClr val="17375E"/>
                </a:solidFill>
                <a:latin typeface="Gill Sans" panose="020B0604020202020204" charset="0"/>
              </a:rPr>
              <a:t>ce mail. Quelles sont les informations à obtenir </a:t>
            </a:r>
            <a:r>
              <a:rPr lang="fr-FR" sz="2000" b="1" dirty="0" smtClean="0">
                <a:solidFill>
                  <a:srgbClr val="17375E"/>
                </a:solidFill>
                <a:latin typeface="Gill Sans" panose="020B0604020202020204" charset="0"/>
              </a:rPr>
              <a:t> ? </a:t>
            </a:r>
            <a:endParaRPr lang="fr-FR" sz="2000" b="1" dirty="0">
              <a:solidFill>
                <a:srgbClr val="17375E"/>
              </a:solidFill>
              <a:latin typeface="Gill Sans" panose="020B0604020202020204" charset="0"/>
            </a:endParaRPr>
          </a:p>
        </p:txBody>
      </p:sp>
      <p:sp>
        <p:nvSpPr>
          <p:cNvPr id="6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 dirty="0"/>
              <a:t>COMPRENDRE LE BESOIN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9B529AD5-E5E2-4EB6-9AC1-602C1B2BB7DA}" type="slidenum">
              <a:rPr lang="fr-FR" sz="1200" smtClean="0">
                <a:latin typeface="Gill Sans" panose="020B0604020202020204"/>
              </a:rPr>
              <a:pPr algn="ctr"/>
              <a:t>10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0203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4" descr="List free icon"/>
          <p:cNvSpPr>
            <a:spLocks noChangeAspect="1" noChangeArrowheads="1"/>
          </p:cNvSpPr>
          <p:nvPr/>
        </p:nvSpPr>
        <p:spPr bwMode="auto">
          <a:xfrm>
            <a:off x="176213" y="-182563"/>
            <a:ext cx="1670050" cy="16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635497"/>
              </p:ext>
            </p:extLst>
          </p:nvPr>
        </p:nvGraphicFramePr>
        <p:xfrm>
          <a:off x="539553" y="908720"/>
          <a:ext cx="8064898" cy="4600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755"/>
                <a:gridCol w="2553039"/>
                <a:gridCol w="1910552"/>
                <a:gridCol w="1910552"/>
              </a:tblGrid>
              <a:tr h="44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Au minimum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Dans l’idéal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Où trouver l’info ?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78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Information sur l’entreprise 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Taille de l’entreprise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Secteur d’activité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xxx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09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Information sur l’interlocuteur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14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Information sur le poste / profil recherché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M</a:t>
                      </a:r>
                      <a:r>
                        <a:rPr lang="fr-FR" sz="1600" dirty="0" smtClean="0">
                          <a:effectLst/>
                          <a:latin typeface="Gill Sans" panose="020B0604020202020204" charset="0"/>
                        </a:rPr>
                        <a:t>ission</a:t>
                      </a: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, salaire</a:t>
                      </a:r>
                      <a:r>
                        <a:rPr lang="fr-FR" sz="1600" dirty="0" smtClean="0">
                          <a:effectLst/>
                          <a:latin typeface="Gill Sans" panose="020B0604020202020204" charset="0"/>
                        </a:rPr>
                        <a:t>,……</a:t>
                      </a:r>
                      <a:endParaRPr lang="fr-FR" sz="1600" dirty="0">
                        <a:effectLst/>
                        <a:latin typeface="Gill Sans" panose="020B060402020202020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78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Information sur le délai de traitement 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20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Gill Sans" panose="020B0604020202020204" charset="0"/>
                        </a:rPr>
                        <a:t>Autre….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Gill Sans" panose="020B0604020202020204" charset="0"/>
                        </a:rPr>
                        <a:t> 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Gill Sans" panose="020B060402020202020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 dirty="0"/>
              <a:t>COMPRENDRE LE BESOIN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1DCAD073-3A0E-4FD8-9517-8DA846F8EC1F}" type="slidenum">
              <a:rPr lang="fr-FR" sz="1200" smtClean="0">
                <a:latin typeface="Gill Sans" panose="020B0604020202020204"/>
              </a:rPr>
              <a:pPr algn="ctr"/>
              <a:t>11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324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 dirty="0"/>
              <a:t>COMPRENDRE LE BESOIN</a:t>
            </a:r>
          </a:p>
        </p:txBody>
      </p:sp>
      <p:sp>
        <p:nvSpPr>
          <p:cNvPr id="3" name="Titre 15"/>
          <p:cNvSpPr txBox="1">
            <a:spLocks/>
          </p:cNvSpPr>
          <p:nvPr/>
        </p:nvSpPr>
        <p:spPr bwMode="auto">
          <a:xfrm>
            <a:off x="304800" y="764704"/>
            <a:ext cx="4123184" cy="46736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FFFFFF"/>
                </a:solidFill>
                <a:prstDash val="solid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b="1" u="sng" dirty="0">
                <a:solidFill>
                  <a:srgbClr val="17375E"/>
                </a:solidFill>
                <a:latin typeface="Gill Sans" panose="020B0604020202020204" charset="0"/>
                <a:hlinkClick r:id="rId2"/>
              </a:rPr>
              <a:t>Employé de banque débutant</a:t>
            </a:r>
            <a:endParaRPr lang="fr-FR" sz="1600" b="1" dirty="0" smtClean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rgbClr val="17375E"/>
                </a:solidFill>
                <a:latin typeface="Gill Sans" panose="020B0604020202020204" charset="0"/>
              </a:rPr>
              <a:t>Description </a:t>
            </a:r>
            <a:r>
              <a:rPr lang="fr-FR" sz="1600" b="1" dirty="0">
                <a:solidFill>
                  <a:srgbClr val="17375E"/>
                </a:solidFill>
                <a:latin typeface="Gill Sans" panose="020B0604020202020204" charset="0"/>
              </a:rPr>
              <a:t>de l'entreprise</a:t>
            </a:r>
            <a:endParaRPr lang="fr-FR" sz="16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G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rande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banque de la place recrute 60 chargés de compte bac+2 bac+3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gestion, commerce,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finance et comptabilité sur la région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Settat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-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Grand Casablanca maximum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25 -26 ans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rgbClr val="17375E"/>
                </a:solidFill>
                <a:latin typeface="Gill Sans" panose="020B0604020202020204" charset="0"/>
              </a:rPr>
              <a:t>Description </a:t>
            </a:r>
            <a:r>
              <a:rPr lang="fr-FR" sz="1600" b="1" dirty="0">
                <a:solidFill>
                  <a:srgbClr val="17375E"/>
                </a:solidFill>
                <a:latin typeface="Gill Sans" panose="020B0604020202020204" charset="0"/>
              </a:rPr>
              <a:t>de Poste</a:t>
            </a:r>
            <a:endParaRPr lang="fr-FR" sz="16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Date de début :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25/06/2018 - Type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de contrat :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CI - Lieu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de travail : CASABLANCA-ANFA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Salaire mensuel : 3200 DHS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rgbClr val="17375E"/>
                </a:solidFill>
                <a:latin typeface="Gill Sans" panose="020B0604020202020204" charset="0"/>
              </a:rPr>
              <a:t>Description </a:t>
            </a:r>
            <a:r>
              <a:rPr lang="fr-FR" sz="1600" b="1" dirty="0">
                <a:solidFill>
                  <a:srgbClr val="17375E"/>
                </a:solidFill>
                <a:latin typeface="Gill Sans" panose="020B0604020202020204" charset="0"/>
              </a:rPr>
              <a:t>du profil :</a:t>
            </a:r>
            <a:endParaRPr lang="fr-FR" sz="16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P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rofil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bac+2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bac+3,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licence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gestion,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DUT, DTS et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BTS - 25, 26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ans maximum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Formation : Technicien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spécialisé, Gestion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des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entreprises – Permis : B</a:t>
            </a:r>
            <a:endParaRPr lang="fr-FR" sz="16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b="1" dirty="0">
                <a:solidFill>
                  <a:srgbClr val="17375E"/>
                </a:solidFill>
                <a:latin typeface="Gill Sans" panose="020B0604020202020204" charset="0"/>
              </a:rPr>
              <a:t>Langues </a:t>
            </a:r>
            <a:r>
              <a:rPr lang="fr-FR" sz="1600" b="1" dirty="0" smtClean="0">
                <a:solidFill>
                  <a:srgbClr val="17375E"/>
                </a:solidFill>
                <a:latin typeface="Gill Sans" panose="020B0604020202020204" charset="0"/>
              </a:rPr>
              <a:t>: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Arabe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: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Courant - </a:t>
            </a:r>
            <a:r>
              <a:rPr lang="fr-FR" sz="1600" dirty="0" err="1" smtClean="0">
                <a:solidFill>
                  <a:srgbClr val="17375E"/>
                </a:solidFill>
                <a:latin typeface="Gill Sans" panose="020B0604020202020204" charset="0"/>
              </a:rPr>
              <a:t>Francais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: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Courant - Anglais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: Notions</a:t>
            </a:r>
          </a:p>
        </p:txBody>
      </p:sp>
      <p:sp>
        <p:nvSpPr>
          <p:cNvPr id="7" name="AutoShape 14" descr="List free icon"/>
          <p:cNvSpPr>
            <a:spLocks noChangeAspect="1" noChangeArrowheads="1"/>
          </p:cNvSpPr>
          <p:nvPr/>
        </p:nvSpPr>
        <p:spPr bwMode="auto">
          <a:xfrm>
            <a:off x="176213" y="-182563"/>
            <a:ext cx="1670050" cy="16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000" dirty="0"/>
          </a:p>
        </p:txBody>
      </p:sp>
      <p:sp>
        <p:nvSpPr>
          <p:cNvPr id="10" name="Titre 15"/>
          <p:cNvSpPr txBox="1">
            <a:spLocks/>
          </p:cNvSpPr>
          <p:nvPr/>
        </p:nvSpPr>
        <p:spPr bwMode="auto">
          <a:xfrm>
            <a:off x="4860032" y="764703"/>
            <a:ext cx="3979168" cy="46736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FFFFFF"/>
                </a:solidFill>
                <a:prstDash val="solid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MADP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est un studio de production et d'exécution graphique (offshoring) travaillant pour des agences de communication en Europe.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Nous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recherchons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un infographiste, débutant accepté, pour notre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agence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située à Rabat.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b="1" dirty="0">
                <a:solidFill>
                  <a:srgbClr val="17375E"/>
                </a:solidFill>
                <a:latin typeface="Gill Sans" panose="020B0604020202020204" charset="0"/>
              </a:rPr>
              <a:t>Missions </a:t>
            </a:r>
            <a:r>
              <a:rPr lang="fr-FR" sz="1600" b="1" dirty="0" smtClean="0">
                <a:solidFill>
                  <a:srgbClr val="17375E"/>
                </a:solidFill>
                <a:latin typeface="Gill Sans" panose="020B0604020202020204" charset="0"/>
              </a:rPr>
              <a:t>: 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Mise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en page des éléments graphiques dans le respect des chartes graphiques existantes à partir de </a:t>
            </a:r>
            <a:r>
              <a:rPr lang="fr-FR" sz="1600" dirty="0" err="1" smtClean="0">
                <a:solidFill>
                  <a:srgbClr val="17375E"/>
                </a:solidFill>
                <a:latin typeface="Gill Sans" panose="020B0604020202020204" charset="0"/>
              </a:rPr>
              <a:t>briefs</a:t>
            </a:r>
            <a:r>
              <a:rPr lang="fr-FR" sz="1600" dirty="0" smtClean="0">
                <a:solidFill>
                  <a:srgbClr val="17375E"/>
                </a:solidFill>
                <a:latin typeface="Gill Sans" panose="020B0604020202020204" charset="0"/>
              </a:rPr>
              <a:t> 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rédigé en français.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Bonne compréhension du français.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Connaissance </a:t>
            </a:r>
            <a:r>
              <a:rPr lang="fr-FR" sz="1600" dirty="0" err="1">
                <a:solidFill>
                  <a:srgbClr val="17375E"/>
                </a:solidFill>
                <a:latin typeface="Gill Sans" panose="020B0604020202020204" charset="0"/>
              </a:rPr>
              <a:t>After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 </a:t>
            </a:r>
            <a:r>
              <a:rPr lang="fr-FR" sz="1600" dirty="0" err="1">
                <a:solidFill>
                  <a:srgbClr val="17375E"/>
                </a:solidFill>
                <a:latin typeface="Gill Sans" panose="020B0604020202020204" charset="0"/>
              </a:rPr>
              <a:t>effect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 serait souhaité.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Formation Bac+2 ou Bac+3, maitrise des logiciels </a:t>
            </a:r>
            <a:r>
              <a:rPr lang="fr-FR" sz="1600" dirty="0" err="1">
                <a:solidFill>
                  <a:srgbClr val="17375E"/>
                </a:solidFill>
                <a:latin typeface="Gill Sans" panose="020B0604020202020204" charset="0"/>
              </a:rPr>
              <a:t>Indesign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, </a:t>
            </a:r>
            <a:r>
              <a:rPr lang="fr-FR" sz="1600" dirty="0" err="1">
                <a:solidFill>
                  <a:srgbClr val="17375E"/>
                </a:solidFill>
                <a:latin typeface="Gill Sans" panose="020B0604020202020204" charset="0"/>
              </a:rPr>
              <a:t>photoshop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, </a:t>
            </a:r>
            <a:r>
              <a:rPr lang="fr-FR" sz="1600" dirty="0" err="1">
                <a:solidFill>
                  <a:srgbClr val="17375E"/>
                </a:solidFill>
                <a:latin typeface="Gill Sans" panose="020B0604020202020204" charset="0"/>
              </a:rPr>
              <a:t>illustrator</a:t>
            </a: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.</a:t>
            </a:r>
          </a:p>
          <a:p>
            <a:pPr algn="just">
              <a:lnSpc>
                <a:spcPts val="1900"/>
              </a:lnSpc>
              <a:spcAft>
                <a:spcPts val="600"/>
              </a:spcAft>
            </a:pPr>
            <a:r>
              <a:rPr lang="fr-FR" sz="1600" dirty="0">
                <a:solidFill>
                  <a:srgbClr val="17375E"/>
                </a:solidFill>
                <a:latin typeface="Gill Sans" panose="020B0604020202020204" charset="0"/>
              </a:rPr>
              <a:t>Dynamique, organisé, rigoureux, sérieux, motivé.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C6F512F8-4E3B-4A7C-845F-0FD36A438C77}" type="slidenum">
              <a:rPr lang="fr-FR" sz="1200" smtClean="0">
                <a:latin typeface="Gill Sans" panose="020B0604020202020204"/>
              </a:rPr>
              <a:pPr algn="ctr"/>
              <a:t>12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0206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 dirty="0"/>
              <a:t>CRITÈRES D’UNE BONNE ANNONCE</a:t>
            </a:r>
          </a:p>
        </p:txBody>
      </p:sp>
      <p:sp>
        <p:nvSpPr>
          <p:cNvPr id="7" name="AutoShape 14" descr="List free icon"/>
          <p:cNvSpPr>
            <a:spLocks noChangeAspect="1" noChangeArrowheads="1"/>
          </p:cNvSpPr>
          <p:nvPr/>
        </p:nvSpPr>
        <p:spPr bwMode="auto">
          <a:xfrm>
            <a:off x="176213" y="-182563"/>
            <a:ext cx="1670050" cy="16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304224" y="958850"/>
            <a:ext cx="8534400" cy="4219104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/>
                <a:ea typeface="Calibri" panose="020F0502020204030204" pitchFamily="34" charset="0"/>
                <a:cs typeface="Arial" panose="020B0604020202020204" pitchFamily="34" charset="0"/>
              </a:rPr>
              <a:t>Informer</a:t>
            </a: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Donner envie – Soyez original</a:t>
            </a:r>
            <a:endParaRPr lang="fr-FR" dirty="0">
              <a:solidFill>
                <a:srgbClr val="17375E"/>
              </a:solidFill>
              <a:latin typeface="Gill Sans" panose="020B0604020202020204"/>
            </a:endParaRP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Aider </a:t>
            </a:r>
            <a:r>
              <a:rPr lang="fr-FR" dirty="0">
                <a:solidFill>
                  <a:srgbClr val="17375E"/>
                </a:solidFill>
                <a:latin typeface="Gill Sans" panose="020B0604020202020204"/>
              </a:rPr>
              <a:t>le candidat à se projeter dans le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poste</a:t>
            </a: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Faciliter </a:t>
            </a:r>
            <a:r>
              <a:rPr lang="fr-FR" dirty="0">
                <a:solidFill>
                  <a:srgbClr val="17375E"/>
                </a:solidFill>
                <a:latin typeface="Gill Sans" panose="020B0604020202020204"/>
              </a:rPr>
              <a:t>l’acte de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candidature</a:t>
            </a:r>
            <a:endParaRPr lang="fr-FR" dirty="0">
              <a:solidFill>
                <a:srgbClr val="17375E"/>
              </a:solidFill>
              <a:latin typeface="Gill Sans" panose="020B060402020202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17375E"/>
                </a:solidFill>
                <a:latin typeface="Gill Sans" panose="020B0604020202020204"/>
              </a:rPr>
              <a:t>Donnez un titre à votre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annonce</a:t>
            </a: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17375E"/>
                </a:solidFill>
                <a:latin typeface="Gill Sans" panose="020B0604020202020204"/>
              </a:rPr>
              <a:t>Privilégiez un format d’annonce assez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court</a:t>
            </a: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17375E"/>
                </a:solidFill>
                <a:latin typeface="Gill Sans" panose="020B0604020202020204"/>
              </a:rPr>
              <a:t>Utilisez des phrases courtes et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simples</a:t>
            </a: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17375E"/>
                </a:solidFill>
                <a:latin typeface="Gill Sans" panose="020B0604020202020204"/>
              </a:rPr>
              <a:t>Adressez-vous directement au candidat en utilisant le « </a:t>
            </a:r>
            <a:r>
              <a:rPr lang="fr-FR" i="1" dirty="0" smtClean="0">
                <a:solidFill>
                  <a:srgbClr val="17375E"/>
                </a:solidFill>
                <a:latin typeface="Gill Sans" panose="020B0604020202020204"/>
              </a:rPr>
              <a:t>vous »</a:t>
            </a: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Évitez les répétitions</a:t>
            </a: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17375E"/>
                </a:solidFill>
                <a:latin typeface="Gill Sans" panose="020B0604020202020204"/>
              </a:rPr>
              <a:t>Travaillez votre mise en 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page</a:t>
            </a:r>
          </a:p>
          <a:p>
            <a:pPr marL="285750" indent="-285750" algn="just">
              <a:lnSpc>
                <a:spcPts val="19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17375E"/>
                </a:solidFill>
                <a:latin typeface="Gill Sans" panose="020B0604020202020204"/>
              </a:rPr>
              <a:t>Non-discrimination</a:t>
            </a:r>
            <a:r>
              <a:rPr lang="fr-FR" dirty="0" smtClean="0">
                <a:solidFill>
                  <a:srgbClr val="17375E"/>
                </a:solidFill>
                <a:latin typeface="Gill Sans" panose="020B060402020202020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17375E"/>
              </a:solidFill>
              <a:latin typeface="Gill Sans" panose="020B0604020202020204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99DFCC28-96C2-4D02-A77B-4DB726E73873}" type="slidenum">
              <a:rPr lang="fr-FR" sz="1200" smtClean="0">
                <a:latin typeface="Gill Sans" panose="020B0604020202020204"/>
              </a:rPr>
              <a:pPr algn="ctr"/>
              <a:t>13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270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0" y="2276872"/>
            <a:ext cx="9144000" cy="5350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altLang="en-US" sz="3200" b="1" i="1" dirty="0">
                <a:solidFill>
                  <a:srgbClr val="7030A0"/>
                </a:solidFill>
                <a:latin typeface="Gill Sans"/>
              </a:rPr>
              <a:t>LES CANAUX DE SOURCING</a:t>
            </a:r>
          </a:p>
          <a:p>
            <a:pPr lvl="0"/>
            <a:endParaRPr lang="fr-FR" sz="3200" dirty="0">
              <a:latin typeface="Gill Sans"/>
            </a:endParaRPr>
          </a:p>
        </p:txBody>
      </p:sp>
      <p:sp>
        <p:nvSpPr>
          <p:cNvPr id="5" name="Titre 15"/>
          <p:cNvSpPr txBox="1">
            <a:spLocks/>
          </p:cNvSpPr>
          <p:nvPr/>
        </p:nvSpPr>
        <p:spPr bwMode="auto">
          <a:xfrm>
            <a:off x="190079" y="4005064"/>
            <a:ext cx="3312368" cy="5350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Gill Sans"/>
              </a:rPr>
              <a:t>EVALUATION</a:t>
            </a:r>
            <a:endParaRPr lang="fr-FR" sz="3200" dirty="0">
              <a:solidFill>
                <a:schemeClr val="accent1">
                  <a:lumMod val="50000"/>
                </a:schemeClr>
              </a:solidFill>
              <a:latin typeface="Gill Sans"/>
            </a:endParaRPr>
          </a:p>
        </p:txBody>
      </p:sp>
      <p:sp>
        <p:nvSpPr>
          <p:cNvPr id="8" name="Titre 15"/>
          <p:cNvSpPr txBox="1">
            <a:spLocks/>
          </p:cNvSpPr>
          <p:nvPr/>
        </p:nvSpPr>
        <p:spPr bwMode="auto">
          <a:xfrm>
            <a:off x="4860032" y="4157464"/>
            <a:ext cx="3744416" cy="5350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Gill Sans"/>
              </a:rPr>
              <a:t>AMELIORATION</a:t>
            </a:r>
            <a:endParaRPr lang="fr-FR" sz="3200" dirty="0">
              <a:solidFill>
                <a:schemeClr val="accent1">
                  <a:lumMod val="50000"/>
                </a:schemeClr>
              </a:solidFill>
              <a:latin typeface="Gill Sans"/>
            </a:endParaRPr>
          </a:p>
        </p:txBody>
      </p:sp>
      <p:sp>
        <p:nvSpPr>
          <p:cNvPr id="9" name="Titre 15"/>
          <p:cNvSpPr txBox="1">
            <a:spLocks/>
          </p:cNvSpPr>
          <p:nvPr/>
        </p:nvSpPr>
        <p:spPr bwMode="auto">
          <a:xfrm>
            <a:off x="467544" y="952470"/>
            <a:ext cx="3744416" cy="5350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Gill Sans"/>
              </a:rPr>
              <a:t>REACTIVITE</a:t>
            </a:r>
            <a:endParaRPr lang="fr-FR" sz="3200" dirty="0">
              <a:solidFill>
                <a:schemeClr val="accent1">
                  <a:lumMod val="50000"/>
                </a:schemeClr>
              </a:solidFill>
              <a:latin typeface="Gill Sans"/>
            </a:endParaRPr>
          </a:p>
        </p:txBody>
      </p:sp>
      <p:sp>
        <p:nvSpPr>
          <p:cNvPr id="10" name="Titre 15"/>
          <p:cNvSpPr txBox="1">
            <a:spLocks/>
          </p:cNvSpPr>
          <p:nvPr/>
        </p:nvSpPr>
        <p:spPr bwMode="auto">
          <a:xfrm>
            <a:off x="2483768" y="5221956"/>
            <a:ext cx="3744416" cy="5350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Gill Sans"/>
              </a:rPr>
              <a:t>AUDIENCE</a:t>
            </a:r>
            <a:endParaRPr lang="fr-FR" sz="3200" dirty="0">
              <a:solidFill>
                <a:schemeClr val="accent1">
                  <a:lumMod val="50000"/>
                </a:schemeClr>
              </a:solidFill>
              <a:latin typeface="Gill Sans"/>
            </a:endParaRPr>
          </a:p>
        </p:txBody>
      </p:sp>
      <p:sp>
        <p:nvSpPr>
          <p:cNvPr id="11" name="Titre 15"/>
          <p:cNvSpPr txBox="1">
            <a:spLocks/>
          </p:cNvSpPr>
          <p:nvPr/>
        </p:nvSpPr>
        <p:spPr bwMode="auto">
          <a:xfrm>
            <a:off x="4885003" y="548680"/>
            <a:ext cx="3312368" cy="5350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latin typeface="Gill Sans"/>
              </a:rPr>
              <a:t>DISPONIBILITE</a:t>
            </a:r>
            <a:endParaRPr lang="fr-FR" sz="3200" dirty="0">
              <a:solidFill>
                <a:schemeClr val="accent1">
                  <a:lumMod val="50000"/>
                </a:schemeClr>
              </a:solidFill>
              <a:latin typeface="Gill San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D53C4BAC-B27E-40E0-9373-2A50482AB604}" type="slidenum">
              <a:rPr lang="fr-FR" sz="1200" smtClean="0">
                <a:latin typeface="Gill Sans" panose="020B0604020202020204"/>
              </a:rPr>
              <a:pPr algn="ctr"/>
              <a:t>14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53313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225" y="958850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lvl="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000" b="1" dirty="0" smtClean="0">
                <a:solidFill>
                  <a:srgbClr val="17375E"/>
                </a:solidFill>
                <a:latin typeface="Gill Sans"/>
              </a:rPr>
              <a:t>INTERNES :</a:t>
            </a:r>
          </a:p>
          <a:p>
            <a:pPr marL="457200" lvl="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/>
              </a:rPr>
              <a:t>La </a:t>
            </a:r>
            <a:r>
              <a:rPr lang="fr-FR" sz="2000" dirty="0">
                <a:solidFill>
                  <a:srgbClr val="17375E"/>
                </a:solidFill>
                <a:latin typeface="Gill Sans"/>
              </a:rPr>
              <a:t>base de données des jeunes du Career </a:t>
            </a:r>
            <a:r>
              <a:rPr lang="fr-FR" sz="2000" dirty="0" smtClean="0">
                <a:solidFill>
                  <a:srgbClr val="17375E"/>
                </a:solidFill>
                <a:latin typeface="Gill Sans"/>
              </a:rPr>
              <a:t>Center</a:t>
            </a:r>
          </a:p>
          <a:p>
            <a:pPr marL="457200" lvl="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Le réseau des </a:t>
            </a:r>
            <a:r>
              <a:rPr lang="fr-FR" sz="2000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Alumni</a:t>
            </a:r>
          </a:p>
          <a:p>
            <a:pPr marL="457200" lvl="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FR" sz="2000" dirty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réseau des professeurs/enseignants de l’institution </a:t>
            </a:r>
            <a:r>
              <a:rPr lang="fr-FR" sz="2000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hôte</a:t>
            </a:r>
          </a:p>
          <a:p>
            <a:pPr marL="457200" lvl="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Les </a:t>
            </a:r>
            <a:r>
              <a:rPr lang="fr-FR" sz="2000" dirty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directions pédagogiques des </a:t>
            </a:r>
            <a:r>
              <a:rPr lang="fr-FR" sz="2000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établissements</a:t>
            </a:r>
          </a:p>
          <a:p>
            <a:pPr lvl="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000" b="1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EXTERNES :</a:t>
            </a:r>
            <a:endParaRPr lang="fr-FR" sz="2000" b="1" dirty="0">
              <a:solidFill>
                <a:srgbClr val="17375E"/>
              </a:solidFill>
              <a:latin typeface="Gill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Les réseaux sociaux</a:t>
            </a:r>
          </a:p>
          <a:p>
            <a:pPr marL="45720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Les Job </a:t>
            </a:r>
            <a:r>
              <a:rPr lang="fr-FR" sz="2000" dirty="0" err="1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Board</a:t>
            </a:r>
            <a:r>
              <a:rPr lang="fr-FR" sz="2000" dirty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 gratuits</a:t>
            </a:r>
          </a:p>
          <a:p>
            <a:pPr marL="45720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Les autres partenaires : Associations – Clubs</a:t>
            </a:r>
          </a:p>
        </p:txBody>
      </p:sp>
      <p:sp>
        <p:nvSpPr>
          <p:cNvPr id="6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/>
              <a:t>LES CANAUX DE SOURCING</a:t>
            </a:r>
            <a:endParaRPr lang="fr-FR" alt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3EAE0431-56E1-4D46-AD04-4D9545AE3591}" type="slidenum">
              <a:rPr lang="fr-FR" sz="1200" smtClean="0">
                <a:latin typeface="Gill Sans" panose="020B0604020202020204"/>
              </a:rPr>
              <a:pPr algn="ctr"/>
              <a:t>15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0871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10743" y="2204864"/>
            <a:ext cx="9144000" cy="151216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marL="514350" lvl="0" indent="-514350" algn="ctr">
              <a:buFont typeface="+mj-lt"/>
              <a:buAutoNum type="arabicPeriod"/>
            </a:pPr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Gill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ill Sans"/>
              </a:rPr>
              <a:t>CHOIX DU CANAL DE SOURCING??</a:t>
            </a:r>
            <a:endParaRPr lang="fr-FR" sz="2800" b="1" dirty="0">
              <a:solidFill>
                <a:schemeClr val="accent1">
                  <a:lumMod val="50000"/>
                </a:schemeClr>
              </a:solidFill>
              <a:latin typeface="Gill Sans"/>
            </a:endParaRPr>
          </a:p>
        </p:txBody>
      </p:sp>
      <p:sp>
        <p:nvSpPr>
          <p:cNvPr id="5" name="Titre 15"/>
          <p:cNvSpPr txBox="1">
            <a:spLocks/>
          </p:cNvSpPr>
          <p:nvPr/>
        </p:nvSpPr>
        <p:spPr bwMode="auto">
          <a:xfrm>
            <a:off x="622302" y="334008"/>
            <a:ext cx="7920881" cy="15121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 algn="ctr">
              <a:buFont typeface="+mj-lt"/>
              <a:buAutoNum type="arabicPeriod"/>
            </a:pPr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Gill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ill Sans"/>
              </a:rPr>
              <a:t>DIFFUSION DE L’ANNONCE</a:t>
            </a:r>
            <a:endParaRPr lang="fr-FR" sz="2800" b="1" dirty="0">
              <a:solidFill>
                <a:schemeClr val="accent1">
                  <a:lumMod val="50000"/>
                </a:schemeClr>
              </a:solidFill>
              <a:latin typeface="Gill San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845E84EC-C4E4-4738-B523-BF7D12BD42F8}" type="slidenum">
              <a:rPr lang="fr-FR" sz="1200" smtClean="0">
                <a:latin typeface="Gill Sans" panose="020B0604020202020204"/>
              </a:rPr>
              <a:pPr algn="ctr"/>
              <a:t>16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23692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4" descr="List free icon"/>
          <p:cNvSpPr>
            <a:spLocks noChangeAspect="1" noChangeArrowheads="1"/>
          </p:cNvSpPr>
          <p:nvPr/>
        </p:nvSpPr>
        <p:spPr bwMode="auto">
          <a:xfrm>
            <a:off x="176213" y="-182563"/>
            <a:ext cx="1670050" cy="16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re 15"/>
          <p:cNvSpPr txBox="1">
            <a:spLocks/>
          </p:cNvSpPr>
          <p:nvPr/>
        </p:nvSpPr>
        <p:spPr bwMode="auto">
          <a:xfrm>
            <a:off x="304225" y="958850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Les différentes démarches d’évaluation</a:t>
            </a: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 des 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candidatures :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Gill Sans"/>
            </a:endParaRPr>
          </a:p>
          <a:p>
            <a:pPr marL="514350" indent="-5143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dirty="0">
                <a:solidFill>
                  <a:srgbClr val="17375E"/>
                </a:solidFill>
                <a:latin typeface="Gill Sans"/>
              </a:rPr>
              <a:t>Sélection sur </a:t>
            </a:r>
            <a:r>
              <a:rPr lang="fr-FR" dirty="0" smtClean="0">
                <a:solidFill>
                  <a:srgbClr val="17375E"/>
                </a:solidFill>
                <a:latin typeface="Gill Sans"/>
              </a:rPr>
              <a:t>CV : Si Oui (E2) – Si Non (Email de regret et invitation aux ateliers)</a:t>
            </a:r>
          </a:p>
          <a:p>
            <a:pPr marL="514350" indent="-5143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dirty="0">
                <a:solidFill>
                  <a:srgbClr val="17375E"/>
                </a:solidFill>
                <a:latin typeface="Gill Sans"/>
              </a:rPr>
              <a:t>Entretiens </a:t>
            </a:r>
            <a:r>
              <a:rPr lang="fr-FR" dirty="0" smtClean="0">
                <a:solidFill>
                  <a:srgbClr val="17375E"/>
                </a:solidFill>
                <a:latin typeface="Gill Sans"/>
              </a:rPr>
              <a:t>téléphoniques : </a:t>
            </a:r>
            <a:r>
              <a:rPr lang="fr-FR" dirty="0">
                <a:solidFill>
                  <a:srgbClr val="17375E"/>
                </a:solidFill>
                <a:latin typeface="Gill Sans"/>
              </a:rPr>
              <a:t>Si Oui (</a:t>
            </a:r>
            <a:r>
              <a:rPr lang="fr-FR" dirty="0" smtClean="0">
                <a:solidFill>
                  <a:srgbClr val="17375E"/>
                </a:solidFill>
                <a:latin typeface="Gill Sans"/>
              </a:rPr>
              <a:t>E3) </a:t>
            </a:r>
            <a:r>
              <a:rPr lang="fr-FR" dirty="0">
                <a:solidFill>
                  <a:srgbClr val="17375E"/>
                </a:solidFill>
                <a:latin typeface="Gill Sans"/>
              </a:rPr>
              <a:t>– Si Non (Email de regret et invitation aux ateliers)</a:t>
            </a:r>
          </a:p>
          <a:p>
            <a:pPr marL="514350" indent="-5143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fr-FR" dirty="0" smtClean="0">
                <a:solidFill>
                  <a:srgbClr val="17375E"/>
                </a:solidFill>
                <a:latin typeface="Gill Sans"/>
              </a:rPr>
              <a:t>Séance d’information</a:t>
            </a:r>
          </a:p>
          <a:p>
            <a:pPr marL="514350" indent="-5143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fr-FR" sz="2000" dirty="0">
              <a:solidFill>
                <a:srgbClr val="17375E"/>
              </a:solidFill>
              <a:latin typeface="Gill Sans"/>
            </a:endParaRPr>
          </a:p>
        </p:txBody>
      </p:sp>
      <p:sp>
        <p:nvSpPr>
          <p:cNvPr id="8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 dirty="0"/>
              <a:t>EVALUATION DES CANDIDATURES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1E6932DA-61EE-47DE-A4C5-A1EA2DBAD96D}" type="slidenum">
              <a:rPr lang="fr-FR" sz="1200" smtClean="0">
                <a:latin typeface="Gill Sans" panose="020B0604020202020204"/>
              </a:rPr>
              <a:pPr algn="ctr"/>
              <a:t>17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8516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225" y="958850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514350" lvl="0" indent="-5143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00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Informations </a:t>
            </a:r>
            <a:r>
              <a:rPr lang="fr-FR" sz="2000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sur l’entreprise / Informations sur le poste</a:t>
            </a:r>
          </a:p>
          <a:p>
            <a:pPr marL="514350" lvl="0" indent="-5143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000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Informations sur le contrat, salaire et conditions</a:t>
            </a:r>
          </a:p>
          <a:p>
            <a:pPr marL="514350" lvl="0" indent="-5143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000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Informations sur le profil demandé</a:t>
            </a:r>
          </a:p>
          <a:p>
            <a:pPr marL="514350" indent="-5143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000" dirty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Vérification de la motivation et intérêt pour l’offre</a:t>
            </a:r>
          </a:p>
          <a:p>
            <a:pPr marL="514350" indent="-5143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000" dirty="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Explication </a:t>
            </a:r>
            <a:r>
              <a:rPr lang="fr-FR" sz="2000" dirty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des prochaines étapes </a:t>
            </a:r>
            <a:r>
              <a:rPr lang="fr-FR" sz="2000" smtClean="0">
                <a:solidFill>
                  <a:srgbClr val="17375E"/>
                </a:solidFill>
                <a:latin typeface="Gill Sans"/>
                <a:ea typeface="Calibri" panose="020F0502020204030204" pitchFamily="34" charset="0"/>
                <a:cs typeface="Calibri" panose="020F0502020204030204" pitchFamily="34" charset="0"/>
              </a:rPr>
              <a:t>aux interessés</a:t>
            </a:r>
            <a:endParaRPr lang="fr-FR" sz="2000" dirty="0" smtClean="0">
              <a:solidFill>
                <a:srgbClr val="17375E"/>
              </a:solidFill>
              <a:latin typeface="Gill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17375E"/>
              </a:solidFill>
              <a:latin typeface="Gill Sans"/>
            </a:endParaRPr>
          </a:p>
        </p:txBody>
      </p:sp>
      <p:sp>
        <p:nvSpPr>
          <p:cNvPr id="6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/>
              <a:t>SEANCE D’INFORMATION &amp; SELECTION </a:t>
            </a:r>
            <a:endParaRPr lang="fr-FR" alt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BA22E9BB-8031-424D-A25E-8D047FD39B88}" type="slidenum">
              <a:rPr lang="fr-FR" sz="1200" smtClean="0">
                <a:latin typeface="Gill Sans" panose="020B0604020202020204"/>
              </a:rPr>
              <a:pPr algn="ctr"/>
              <a:t>18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6878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827584" y="1844824"/>
            <a:ext cx="77466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 dirty="0">
              <a:latin typeface="Gill Sans MT" panose="020B0502020104020203" pitchFamily="34" charset="0"/>
            </a:endParaRPr>
          </a:p>
        </p:txBody>
      </p:sp>
      <p:sp>
        <p:nvSpPr>
          <p:cNvPr id="6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altLang="en-US" b="1" smtClean="0">
                <a:solidFill>
                  <a:srgbClr val="C2113A"/>
                </a:solidFill>
                <a:latin typeface="Gill Sans" panose="020B0604020202020204" charset="0"/>
              </a:rPr>
              <a:t>ATTENTES</a:t>
            </a:r>
            <a:endParaRPr lang="fr-FR" altLang="en-US" b="1" dirty="0">
              <a:solidFill>
                <a:srgbClr val="C2113A"/>
              </a:solidFill>
              <a:latin typeface="Gill Sans" panose="020B0604020202020204" charset="0"/>
            </a:endParaRPr>
          </a:p>
        </p:txBody>
      </p:sp>
      <p:sp>
        <p:nvSpPr>
          <p:cNvPr id="7" name="AutoShape 14" descr="List free icon"/>
          <p:cNvSpPr>
            <a:spLocks noChangeAspect="1" noChangeArrowheads="1"/>
          </p:cNvSpPr>
          <p:nvPr/>
        </p:nvSpPr>
        <p:spPr bwMode="auto">
          <a:xfrm>
            <a:off x="176213" y="-182563"/>
            <a:ext cx="1670050" cy="16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dirty="0"/>
          </a:p>
        </p:txBody>
      </p:sp>
      <p:pic>
        <p:nvPicPr>
          <p:cNvPr id="1026" name="Picture 2" descr="RÃ©sultat de recherche d'images pour &quot;question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6" y="1262167"/>
            <a:ext cx="8157748" cy="452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6E2EC49B-F3BD-4F24-8A02-5EAB23376158}" type="slidenum">
              <a:rPr lang="fr-FR" sz="1200" smtClean="0">
                <a:latin typeface="Gill Sans" panose="020B0604020202020204"/>
              </a:rPr>
              <a:pPr algn="ctr"/>
              <a:t>1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0" y="2420888"/>
            <a:ext cx="9144000" cy="649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altLang="en-US" sz="2800" b="1" i="1" dirty="0" smtClean="0">
                <a:solidFill>
                  <a:srgbClr val="17375E"/>
                </a:solidFill>
                <a:latin typeface="Gill Sans"/>
              </a:rPr>
              <a:t>PREPARATION &amp; SELECTION DEFINITIVE </a:t>
            </a:r>
          </a:p>
          <a:p>
            <a:pPr algn="ctr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altLang="en-US" sz="2800" b="1" i="1" dirty="0" smtClean="0">
                <a:solidFill>
                  <a:srgbClr val="17375E"/>
                </a:solidFill>
                <a:latin typeface="Gill Sans"/>
              </a:rPr>
              <a:t>DES CANDIDATS</a:t>
            </a:r>
            <a:endParaRPr lang="fr-FR" altLang="en-US" sz="2800" b="1" i="1" dirty="0">
              <a:solidFill>
                <a:srgbClr val="17375E"/>
              </a:solidFill>
              <a:latin typeface="Gill Sans" panose="020B0604020202020204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8DD76124-A85F-4CB7-9F1D-3696ED29704E}" type="slidenum">
              <a:rPr lang="fr-FR" sz="1200" smtClean="0">
                <a:latin typeface="Gill Sans" panose="020B0604020202020204"/>
              </a:rPr>
              <a:pPr algn="ctr"/>
              <a:t>19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9640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0" y="2420888"/>
            <a:ext cx="9144000" cy="649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ctr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sz="2800" b="1" i="1">
                <a:solidFill>
                  <a:srgbClr val="17375E"/>
                </a:solidFill>
                <a:latin typeface="Gill Sans"/>
              </a:defRPr>
            </a:lvl1pPr>
          </a:lstStyle>
          <a:p>
            <a:r>
              <a:rPr lang="fr-FR" altLang="en-US" dirty="0"/>
              <a:t>ENVOI DES CV’S</a:t>
            </a:r>
          </a:p>
          <a:p>
            <a:r>
              <a:rPr lang="fr-FR" altLang="en-US" dirty="0" smtClean="0"/>
              <a:t>EMAIL </a:t>
            </a:r>
            <a:r>
              <a:rPr lang="fr-FR" altLang="en-US" dirty="0"/>
              <a:t>- TELEPHONE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57CA4797-662B-4141-8C55-1A1E545229FE}" type="slidenum">
              <a:rPr lang="fr-FR" sz="1200" smtClean="0">
                <a:latin typeface="Gill Sans" panose="020B0604020202020204"/>
              </a:rPr>
              <a:pPr algn="ctr"/>
              <a:t>20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2386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4" descr="List free icon"/>
          <p:cNvSpPr>
            <a:spLocks noChangeAspect="1" noChangeArrowheads="1"/>
          </p:cNvSpPr>
          <p:nvPr/>
        </p:nvSpPr>
        <p:spPr bwMode="auto">
          <a:xfrm>
            <a:off x="176213" y="-182563"/>
            <a:ext cx="1670050" cy="16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re 15"/>
          <p:cNvSpPr txBox="1">
            <a:spLocks/>
          </p:cNvSpPr>
          <p:nvPr/>
        </p:nvSpPr>
        <p:spPr bwMode="auto">
          <a:xfrm>
            <a:off x="304225" y="958850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Différentes démarches pour le suivi des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candidatures 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Gill Sans"/>
            </a:endParaRPr>
          </a:p>
          <a:p>
            <a:pPr marL="514350" marR="0" lvl="0" indent="-514350" algn="just" defTabSz="9144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Fiche de suivi (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feed</a:t>
            </a:r>
            <a:r>
              <a:rPr lang="fr-FR" sz="2000" dirty="0">
                <a:solidFill>
                  <a:srgbClr val="17375E"/>
                </a:solidFill>
                <a:latin typeface="Gill Sans"/>
              </a:rPr>
              <a:t>b</a:t>
            </a:r>
            <a:r>
              <a:rPr kumimoji="0" lang="fr-FR" sz="2000" b="0" i="0" u="none" strike="noStrike" kern="1200" cap="none" spc="0" normalizeH="0" noProof="0" dirty="0" err="1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ack</a:t>
            </a: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 entreprise 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)</a:t>
            </a:r>
            <a:endParaRPr kumimoji="0" lang="fr-FR" sz="2000" b="0" i="0" u="none" strike="noStrike" kern="1200" cap="none" spc="0" normalizeH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Gill Sans"/>
            </a:endParaRPr>
          </a:p>
          <a:p>
            <a:pPr marL="514350" marR="0" lvl="0" indent="-514350" algn="just" defTabSz="9144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Entretiens téléphoniques avec le 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recruteur</a:t>
            </a:r>
            <a:endParaRPr kumimoji="0" lang="fr-FR" sz="2000" b="0" i="0" u="none" strike="noStrike" kern="1200" cap="none" spc="0" normalizeH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Gill Sans"/>
            </a:endParaRPr>
          </a:p>
          <a:p>
            <a:pPr marL="514350" marR="0" lvl="0" indent="-514350" algn="just" defTabSz="9144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2000" dirty="0">
                <a:solidFill>
                  <a:srgbClr val="17375E"/>
                </a:solidFill>
                <a:latin typeface="Gill Sans"/>
              </a:rPr>
              <a:t>Appel des </a:t>
            </a:r>
            <a:r>
              <a:rPr lang="fr-FR" sz="2000" dirty="0" smtClean="0">
                <a:solidFill>
                  <a:srgbClr val="17375E"/>
                </a:solidFill>
                <a:latin typeface="Gill Sans"/>
              </a:rPr>
              <a:t>candidats</a:t>
            </a:r>
            <a:endParaRPr lang="fr-FR" sz="2000" dirty="0">
              <a:solidFill>
                <a:srgbClr val="17375E"/>
              </a:solidFill>
              <a:latin typeface="Gill Sans"/>
            </a:endParaRPr>
          </a:p>
          <a:p>
            <a:pPr marL="514350" marR="0" lvl="0" indent="-514350" algn="just" defTabSz="9144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/>
              </a:rPr>
              <a:t>…</a:t>
            </a:r>
          </a:p>
        </p:txBody>
      </p:sp>
      <p:sp>
        <p:nvSpPr>
          <p:cNvPr id="8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 dirty="0"/>
              <a:t>SUIVI DES CANDIDATURES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E0DFB3DF-D515-4A80-9794-F03964BF2664}" type="slidenum">
              <a:rPr lang="fr-FR" sz="1200" smtClean="0">
                <a:latin typeface="Gill Sans" panose="020B0604020202020204"/>
              </a:rPr>
              <a:pPr algn="ctr"/>
              <a:t>21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9285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7DE4035A-2AB9-4619-8357-C66DA8DD4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124744"/>
            <a:ext cx="4867162" cy="48455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98BE97E-3016-48CC-B4A9-3599FACB1471}"/>
              </a:ext>
            </a:extLst>
          </p:cNvPr>
          <p:cNvSpPr/>
          <p:nvPr/>
        </p:nvSpPr>
        <p:spPr>
          <a:xfrm>
            <a:off x="755576" y="406918"/>
            <a:ext cx="7272808" cy="692497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27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altLang="en-US" sz="2800" i="1" dirty="0">
                <a:solidFill>
                  <a:srgbClr val="17375E"/>
                </a:solidFill>
                <a:latin typeface="Gill Sans"/>
              </a:rPr>
              <a:t>Et voilà, c’est terminé! Merci pour votre attention et à bientôt!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991C219E-11C9-420D-B5A1-694213BC9B7A}" type="slidenum">
              <a:rPr lang="fr-FR" sz="1200" smtClean="0">
                <a:latin typeface="Gill Sans" panose="020B0604020202020204"/>
              </a:rPr>
              <a:pPr algn="ctr"/>
              <a:t>22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949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225" y="958850"/>
            <a:ext cx="8534400" cy="4673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Définir le rôle du Sourcing pour le Career Center</a:t>
            </a: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Comprendre le processus de recrutement en entreprise</a:t>
            </a: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Savoir </a:t>
            </a: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comment traiter une demande de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profil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Développer sa base de donnée des profils</a:t>
            </a: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Connaitre et identifier les opérations de recrutement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réussies</a:t>
            </a: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Réussir </a:t>
            </a: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son suivi du </a:t>
            </a:r>
            <a:r>
              <a:rPr lang="fr-FR" sz="2000" dirty="0" err="1" smtClean="0">
                <a:solidFill>
                  <a:srgbClr val="17375E"/>
                </a:solidFill>
                <a:latin typeface="Gill Sans" panose="020B0604020202020204" charset="0"/>
              </a:rPr>
              <a:t>Sourcing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</p:txBody>
      </p:sp>
      <p:sp>
        <p:nvSpPr>
          <p:cNvPr id="6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 dirty="0"/>
              <a:t>OBJECTIFS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B7178F37-5ABB-4884-AFED-3936FAD0B47F}" type="slidenum">
              <a:rPr lang="fr-FR" sz="1200" smtClean="0">
                <a:latin typeface="Gill Sans" panose="020B0604020202020204"/>
              </a:rPr>
              <a:pPr algn="ctr"/>
              <a:t>2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357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225" y="958850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Promouvoir une image </a:t>
            </a: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de marque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du Career Center</a:t>
            </a: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Assurer une relation Win-Win avec l’entreprise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Mettre en avant des profils jeunes préparés à l’emploi par le </a:t>
            </a:r>
            <a:r>
              <a:rPr lang="fr-FR" sz="2000" dirty="0" err="1" smtClean="0">
                <a:solidFill>
                  <a:srgbClr val="17375E"/>
                </a:solidFill>
                <a:latin typeface="Gill Sans" panose="020B0604020202020204" charset="0"/>
              </a:rPr>
              <a:t>Career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 Center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Se positionner en tant que partenaire assurant des profils qui se distinguent par leur savoir-être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. 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</p:txBody>
      </p:sp>
      <p:sp>
        <p:nvSpPr>
          <p:cNvPr id="6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/>
              <a:t>RÔLE DU SOURCING</a:t>
            </a:r>
            <a:endParaRPr lang="fr-FR" alt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84957AA2-E0D7-4167-925E-FBE5E4F41616}" type="slidenum">
              <a:rPr lang="fr-FR" sz="1200" smtClean="0">
                <a:latin typeface="Gill Sans" panose="020B0604020202020204"/>
              </a:rPr>
              <a:pPr algn="ctr"/>
              <a:t>3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280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225" y="958849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Le recrutement de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masse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Le recrutement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simple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Le recrutement pour alimenter la base de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données </a:t>
            </a: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des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entreprises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marL="285750" lvl="0" indent="-28575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Le recrutement spécifique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(hors périmètre) 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</p:txBody>
      </p:sp>
      <p:sp>
        <p:nvSpPr>
          <p:cNvPr id="6" name="Titre 15"/>
          <p:cNvSpPr txBox="1">
            <a:spLocks/>
          </p:cNvSpPr>
          <p:nvPr/>
        </p:nvSpPr>
        <p:spPr bwMode="auto"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altLang="en-US" dirty="0"/>
              <a:t>LES DIFFÉRENTS TYPES DES DEMANDES DE RECRUTEMENT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2F9D3769-F760-4705-A004-1351BD17E92A}" type="slidenum">
              <a:rPr lang="fr-FR" sz="1200" smtClean="0">
                <a:latin typeface="Gill Sans" panose="020B0604020202020204"/>
              </a:rPr>
              <a:pPr algn="ctr"/>
              <a:t>4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0535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304800" y="266513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dirty="0" smtClean="0">
                <a:sym typeface="Gill Sans"/>
              </a:rPr>
              <a:t>CARACTÉRISTIQUES </a:t>
            </a:r>
            <a:r>
              <a:rPr lang="fr-FR" dirty="0">
                <a:sym typeface="Gill Sans"/>
              </a:rPr>
              <a:t>DES DEMANDES 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304225" y="958849"/>
            <a:ext cx="8534400" cy="467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 panose="020B0604020202020204" charset="0"/>
                <a:ea typeface="Cabin"/>
                <a:cs typeface="Cabin"/>
                <a:sym typeface="Cabin"/>
              </a:rPr>
              <a:t>Identifier les </a:t>
            </a:r>
            <a:r>
              <a:rPr kumimoji="0" lang="fr-C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 panose="020B0604020202020204" charset="0"/>
                <a:ea typeface="Cabin"/>
                <a:cs typeface="Cabin"/>
                <a:sym typeface="Cabin"/>
              </a:rPr>
              <a:t>différentes </a:t>
            </a: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 panose="020B0604020202020204" charset="0"/>
                <a:ea typeface="Cabin"/>
                <a:cs typeface="Cabin"/>
                <a:sym typeface="Cabin"/>
              </a:rPr>
              <a:t>caractéristiques</a:t>
            </a:r>
            <a:r>
              <a:rPr kumimoji="0" lang="fr-CA" sz="2000" b="0" i="0" u="none" strike="noStrike" kern="0" cap="none" spc="0" normalizeH="0" noProof="0" dirty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 panose="020B0604020202020204" charset="0"/>
                <a:ea typeface="Cabin"/>
                <a:cs typeface="Cabin"/>
                <a:sym typeface="Cabin"/>
              </a:rPr>
              <a:t> des demandes </a:t>
            </a:r>
            <a:r>
              <a:rPr kumimoji="0" lang="fr-CA" sz="2000" b="0" i="0" u="none" strike="noStrike" kern="0" cap="none" spc="0" normalizeH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Gill Sans" panose="020B0604020202020204" charset="0"/>
                <a:ea typeface="Cabin"/>
                <a:cs typeface="Cabin"/>
                <a:sym typeface="Cabin"/>
              </a:rPr>
              <a:t>de recrutement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Gill Sans" panose="020B0604020202020204" charset="0"/>
              <a:ea typeface="Cabin"/>
              <a:cs typeface="Cabin"/>
              <a:sym typeface="Cabin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17375E"/>
              </a:solidFill>
              <a:effectLst/>
              <a:uLnTx/>
              <a:uFillTx/>
              <a:latin typeface="Gill Sans" panose="020B0604020202020204" charset="0"/>
              <a:cs typeface="Arial"/>
              <a:sym typeface="Arial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10753"/>
              </p:ext>
            </p:extLst>
          </p:nvPr>
        </p:nvGraphicFramePr>
        <p:xfrm>
          <a:off x="251520" y="2397753"/>
          <a:ext cx="8568950" cy="2687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>
                  <a:extLst>
                    <a:ext uri="{9D8B030D-6E8A-4147-A177-3AD203B41FA5}">
                      <a16:colId xmlns="" xmlns:a16="http://schemas.microsoft.com/office/drawing/2014/main" val="4196511079"/>
                    </a:ext>
                  </a:extLst>
                </a:gridCol>
                <a:gridCol w="1958618">
                  <a:extLst>
                    <a:ext uri="{9D8B030D-6E8A-4147-A177-3AD203B41FA5}">
                      <a16:colId xmlns="" xmlns:a16="http://schemas.microsoft.com/office/drawing/2014/main" val="1337359480"/>
                    </a:ext>
                  </a:extLst>
                </a:gridCol>
                <a:gridCol w="1468962">
                  <a:extLst>
                    <a:ext uri="{9D8B030D-6E8A-4147-A177-3AD203B41FA5}">
                      <a16:colId xmlns="" xmlns:a16="http://schemas.microsoft.com/office/drawing/2014/main" val="3799670986"/>
                    </a:ext>
                  </a:extLst>
                </a:gridCol>
                <a:gridCol w="1483366">
                  <a:extLst>
                    <a:ext uri="{9D8B030D-6E8A-4147-A177-3AD203B41FA5}">
                      <a16:colId xmlns="" xmlns:a16="http://schemas.microsoft.com/office/drawing/2014/main" val="87305887"/>
                    </a:ext>
                  </a:extLst>
                </a:gridCol>
                <a:gridCol w="1944214"/>
              </a:tblGrid>
              <a:tr h="89581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MA" sz="1600" dirty="0">
                          <a:latin typeface="Gill Sans" panose="020B0604020202020204" charset="0"/>
                        </a:rPr>
                        <a:t>Caractéristiques </a:t>
                      </a:r>
                      <a:endParaRPr lang="en-US" sz="1600" dirty="0">
                        <a:latin typeface="Gill Sans" panose="020B06040202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MA" sz="1600" dirty="0">
                          <a:latin typeface="Gill Sans" panose="020B0604020202020204" charset="0"/>
                        </a:rPr>
                        <a:t>Risques </a:t>
                      </a:r>
                      <a:endParaRPr lang="en-US" sz="1600" dirty="0">
                        <a:latin typeface="Gill Sans" panose="020B06040202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MA" sz="1600" dirty="0">
                          <a:latin typeface="Gill Sans" panose="020B0604020202020204" charset="0"/>
                        </a:rPr>
                        <a:t>Opportunités </a:t>
                      </a:r>
                      <a:endParaRPr lang="en-US" sz="1600" dirty="0">
                        <a:latin typeface="Gill Sans" panose="020B06040202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" panose="020B0604020202020204" charset="0"/>
                        </a:rPr>
                        <a:t>Recommendations</a:t>
                      </a:r>
                      <a:endParaRPr lang="en-US" sz="1600" dirty="0">
                        <a:latin typeface="Gill Sans" panose="020B060402020202020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99283096"/>
                  </a:ext>
                </a:extLst>
              </a:tr>
              <a:tr h="895811">
                <a:tc>
                  <a:txBody>
                    <a:bodyPr/>
                    <a:lstStyle/>
                    <a:p>
                      <a:pPr algn="ctr"/>
                      <a:r>
                        <a:rPr lang="fr-MA" dirty="0">
                          <a:latin typeface="Gill Sans" panose="020B0604020202020204" charset="0"/>
                        </a:rPr>
                        <a:t>Recrutement de Masse </a:t>
                      </a:r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0205186"/>
                  </a:ext>
                </a:extLst>
              </a:tr>
              <a:tr h="895811">
                <a:tc>
                  <a:txBody>
                    <a:bodyPr/>
                    <a:lstStyle/>
                    <a:p>
                      <a:pPr algn="ctr"/>
                      <a:r>
                        <a:rPr lang="fr-MA" dirty="0">
                          <a:latin typeface="Gill Sans" panose="020B0604020202020204" charset="0"/>
                        </a:rPr>
                        <a:t>Recrutement simple </a:t>
                      </a:r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39565834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8A1E3CBB-1F04-42C4-B95E-AA74CD788026}" type="slidenum">
              <a:rPr lang="fr-FR" sz="1200" smtClean="0">
                <a:latin typeface="Gill Sans" panose="020B0604020202020204"/>
              </a:rPr>
              <a:pPr algn="ctr"/>
              <a:t>5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548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800" y="266514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dirty="0"/>
              <a:t>SOURCING</a:t>
            </a:r>
          </a:p>
        </p:txBody>
      </p:sp>
      <p:sp>
        <p:nvSpPr>
          <p:cNvPr id="7" name="AutoShape 14" descr="List free icon"/>
          <p:cNvSpPr>
            <a:spLocks noChangeAspect="1" noChangeArrowheads="1"/>
          </p:cNvSpPr>
          <p:nvPr/>
        </p:nvSpPr>
        <p:spPr bwMode="auto">
          <a:xfrm>
            <a:off x="176213" y="-182563"/>
            <a:ext cx="1670050" cy="16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801" y="2457078"/>
            <a:ext cx="5288399" cy="194384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8A3213AE-F086-4E8F-8849-215482F4ACB9}" type="slidenum">
              <a:rPr lang="fr-FR" sz="1200" smtClean="0">
                <a:latin typeface="Gill Sans" panose="020B0604020202020204"/>
              </a:rPr>
              <a:pPr algn="ctr"/>
              <a:t>6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5932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225" y="958850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57200" lvl="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La disponibilité du profil dans la base de données interne du Career Center </a:t>
            </a:r>
          </a:p>
          <a:p>
            <a:pPr marL="457200" lvl="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La disponibilité des profils auprès des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établissements de l’institution </a:t>
            </a: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hôte</a:t>
            </a:r>
          </a:p>
          <a:p>
            <a:pPr marL="457200" lvl="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La possibilité de traitement dans le délai demandé par l’entreprise </a:t>
            </a:r>
          </a:p>
          <a:p>
            <a:pPr marL="457200" lvl="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La réactivité de mes canaux de recherche (délai de réponse de mes sources)</a:t>
            </a:r>
          </a:p>
          <a:p>
            <a:pPr marL="457200" lvl="0" indent="-45720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L’engagement de l’entreprise vis-à-vis du Career Center </a:t>
            </a: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(feedback &amp; activités) </a:t>
            </a:r>
            <a:r>
              <a:rPr lang="en-US" sz="2000" dirty="0">
                <a:solidFill>
                  <a:srgbClr val="17375E"/>
                </a:solidFill>
                <a:latin typeface="Gill Sans" panose="020B0604020202020204" charset="0"/>
              </a:rPr>
              <a:t> </a:t>
            </a: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  <a:p>
            <a: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endParaRPr lang="fr-FR" sz="2000" dirty="0">
              <a:solidFill>
                <a:srgbClr val="17375E"/>
              </a:solidFill>
              <a:latin typeface="Gill Sans" panose="020B0604020202020204" charset="0"/>
            </a:endParaRPr>
          </a:p>
        </p:txBody>
      </p:sp>
      <p:sp>
        <p:nvSpPr>
          <p:cNvPr id="7" name="AutoShape 14" descr="List free icon"/>
          <p:cNvSpPr>
            <a:spLocks noChangeAspect="1" noChangeArrowheads="1"/>
          </p:cNvSpPr>
          <p:nvPr/>
        </p:nvSpPr>
        <p:spPr bwMode="auto">
          <a:xfrm>
            <a:off x="176213" y="-182563"/>
            <a:ext cx="1670050" cy="16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4221088"/>
            <a:ext cx="4464496" cy="1635610"/>
          </a:xfrm>
          <a:prstGeom prst="rect">
            <a:avLst/>
          </a:prstGeom>
        </p:spPr>
      </p:pic>
      <p:sp>
        <p:nvSpPr>
          <p:cNvPr id="5" name="Titre 15"/>
          <p:cNvSpPr txBox="1">
            <a:spLocks/>
          </p:cNvSpPr>
          <p:nvPr/>
        </p:nvSpPr>
        <p:spPr bwMode="auto">
          <a:xfrm>
            <a:off x="304800" y="266514"/>
            <a:ext cx="8534400" cy="692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fr-FR"/>
            </a:defPPr>
            <a:lvl1pPr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defRPr b="1">
                <a:solidFill>
                  <a:srgbClr val="C2113A"/>
                </a:solidFill>
                <a:latin typeface="Gill Sans" panose="020B0604020202020204" charset="0"/>
              </a:defRPr>
            </a:lvl1pPr>
          </a:lstStyle>
          <a:p>
            <a:r>
              <a:rPr lang="fr-FR" dirty="0"/>
              <a:t>SOURCING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FAFE25BC-4692-4725-B410-AA731D983638}" type="slidenum">
              <a:rPr lang="fr-FR" sz="1200" smtClean="0">
                <a:latin typeface="Gill Sans" panose="020B0604020202020204"/>
              </a:rPr>
              <a:pPr algn="ctr"/>
              <a:t>7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126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/>
          <p:cNvSpPr txBox="1">
            <a:spLocks/>
          </p:cNvSpPr>
          <p:nvPr/>
        </p:nvSpPr>
        <p:spPr bwMode="auto">
          <a:xfrm>
            <a:off x="304225" y="958849"/>
            <a:ext cx="8534400" cy="4673600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000" smtClean="0">
                <a:solidFill>
                  <a:srgbClr val="17375E"/>
                </a:solidFill>
                <a:latin typeface="Gill Sans" panose="020B0604020202020204" charset="0"/>
              </a:rPr>
              <a:t>“</a:t>
            </a: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Que l’on me donne six heures pour couper un arbre, j’en passerai quatre à préparer ma </a:t>
            </a:r>
            <a:r>
              <a:rPr lang="fr-FR" sz="2000">
                <a:solidFill>
                  <a:srgbClr val="17375E"/>
                </a:solidFill>
                <a:latin typeface="Gill Sans" panose="020B0604020202020204" charset="0"/>
              </a:rPr>
              <a:t>hache</a:t>
            </a:r>
            <a:r>
              <a:rPr lang="fr-FR" sz="2000" smtClean="0">
                <a:solidFill>
                  <a:srgbClr val="17375E"/>
                </a:solidFill>
                <a:latin typeface="Gill Sans" panose="020B0604020202020204" charset="0"/>
              </a:rPr>
              <a:t>”</a:t>
            </a:r>
            <a:endParaRPr lang="fr-FR" sz="2000" dirty="0" smtClean="0">
              <a:solidFill>
                <a:srgbClr val="17375E"/>
              </a:solidFill>
              <a:latin typeface="Gill Sans" panose="020B0604020202020204" charset="0"/>
            </a:endParaRPr>
          </a:p>
          <a:p>
            <a:pPr lvl="0" algn="just"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2000" dirty="0" smtClean="0">
                <a:solidFill>
                  <a:srgbClr val="17375E"/>
                </a:solidFill>
                <a:latin typeface="Gill Sans" panose="020B0604020202020204" charset="0"/>
              </a:rPr>
              <a:t>– </a:t>
            </a:r>
            <a:r>
              <a:rPr lang="fr-FR" sz="2000" dirty="0">
                <a:solidFill>
                  <a:srgbClr val="17375E"/>
                </a:solidFill>
                <a:latin typeface="Gill Sans" panose="020B0604020202020204" charset="0"/>
              </a:rPr>
              <a:t>Abraham Lincoln</a:t>
            </a:r>
          </a:p>
        </p:txBody>
      </p:sp>
      <p:sp>
        <p:nvSpPr>
          <p:cNvPr id="7" name="AutoShape 14" descr="List free icon"/>
          <p:cNvSpPr>
            <a:spLocks noChangeAspect="1" noChangeArrowheads="1"/>
          </p:cNvSpPr>
          <p:nvPr/>
        </p:nvSpPr>
        <p:spPr bwMode="auto">
          <a:xfrm>
            <a:off x="176213" y="-182563"/>
            <a:ext cx="1670050" cy="167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4000500" y="6286499"/>
            <a:ext cx="1270000" cy="2794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fld id="{3AD212A0-499B-487E-962A-180AA9925EF9}" type="slidenum">
              <a:rPr lang="fr-FR" sz="1200" smtClean="0">
                <a:latin typeface="Gill Sans" panose="020B0604020202020204"/>
              </a:rPr>
              <a:pPr algn="ctr"/>
              <a:t>8</a:t>
            </a:fld>
            <a:r>
              <a:rPr lang="fr-FR" sz="1200" dirty="0" smtClean="0">
                <a:latin typeface="Gill Sans" panose="020B0604020202020204"/>
              </a:rPr>
              <a:t> / 22</a:t>
            </a:r>
            <a:endParaRPr lang="fr-FR" sz="1200" dirty="0">
              <a:latin typeface="Gill San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8545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empty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25101</TotalTime>
  <Words>909</Words>
  <Application>Microsoft Office PowerPoint</Application>
  <PresentationFormat>Affichage à l'écran (4:3)</PresentationFormat>
  <Paragraphs>184</Paragraphs>
  <Slides>23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Arial</vt:lpstr>
      <vt:lpstr>Cabin</vt:lpstr>
      <vt:lpstr>Calibri</vt:lpstr>
      <vt:lpstr>Gill Sans</vt:lpstr>
      <vt:lpstr>Gill Sans MT</vt:lpstr>
      <vt:lpstr>T1</vt:lpstr>
      <vt:lpstr>C1</vt:lpstr>
      <vt:lpstr>Content empty</vt:lpstr>
      <vt:lpstr>FORMATION SOURCING   DÉMARCHE ET OUTILS DE SUIVI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0</dc:title>
  <dc:creator>el-hassan</dc:creator>
  <cp:lastModifiedBy>SD</cp:lastModifiedBy>
  <cp:revision>224</cp:revision>
  <cp:lastPrinted>2018-03-04T12:34:28Z</cp:lastPrinted>
  <dcterms:created xsi:type="dcterms:W3CDTF">2017-11-15T20:05:16Z</dcterms:created>
  <dcterms:modified xsi:type="dcterms:W3CDTF">2019-06-22T09:37:50Z</dcterms:modified>
</cp:coreProperties>
</file>